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166A"/>
    <a:srgbClr val="E2C5FD"/>
    <a:srgbClr val="E2C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BFC0-9305-4767-3800-9294044E3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EF9E5-5D0E-3593-081D-13814A7BD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44ED0-2154-FDFA-2725-2EDA3319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DFE7-9BE8-92AB-AF7A-BEE7A62D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7BF3C-6C6E-E32E-006B-9D25F0D5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11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BAF3-A984-1227-86B3-7C33269E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AA66-7984-054C-3AD6-3D844146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83506-8DAB-F345-4EE0-9B33D606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6366-3EC1-85A3-792D-57525058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8108-6B4B-3C5B-D628-CF3EB206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03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777A1-67D4-A26B-E5FD-EAF550BF0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FFB87-9CAA-96A0-C7C5-4F842F061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4CB4-D62F-EE4B-E9EF-D2E82394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07457-62B2-6007-BF37-47AAFE28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25700-A28F-3CE9-285D-B70ADADD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34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9AA9-A3DB-66BE-4166-50F48FD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38C7-E283-3BC1-1B86-07E7E3C0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889CC-2204-5F32-0627-F09FA140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A3B8E-81F4-7DB8-16AF-8640F3CE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E41B4-D919-59BC-BD7B-C4B3CEE5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56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E083-E5D5-9769-DA9E-886EF61C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D478-0D9A-9C83-5BF0-F1B40FE32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48BAB-0139-EAFA-773C-49975CA6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C2DD-09A7-BC5C-2645-4B96C67B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F35D-D7A6-3EEF-E63B-1E0A3CAE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48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9D97-E635-529C-1D19-28C1F49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5B5D-8B79-2BD5-9FCA-CE485794D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F174B-CDB3-2314-F93C-7EDC43F85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93E1A-4916-874E-9741-D30CEDA44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E8514-3364-6947-E9E8-10C35FFB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5A0F-1587-C7EE-0BD1-3F55FC42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67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7AA2-4588-5062-AA8A-B5C7282A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BD24-EA0C-5D93-4FE1-4B0E6F8C8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95736-0244-04FB-F51B-F58BCA0C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70E2C-18A7-465F-A8F1-43F64D4A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374CB-BAC6-9C6F-B4B9-F03C371A9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3725E-1512-4147-1F0C-0C2362B4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CC1AB-09DE-9A25-5BA1-AB06D8D3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6427E-652B-2B2D-9F5A-1E9A7512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6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199B-7123-CD77-FEF2-763A81A2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C76BB-E168-8DED-F29B-726F466A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49BB5-7ABF-BECB-6D32-25453CD4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B84EB-8EC4-47F8-6279-0CC95E68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29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50576-468A-EA52-3B60-730BBFDD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D36B6-AEF4-FB20-561A-23EBFDED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DC3B0-F669-0D29-E74C-8F08D09D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4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B76F-9073-81D4-840C-72C49A42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EDB9-6627-2E30-890F-84E6E6AD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3CCF3-C3DD-1CF7-1CB5-0F4FBAF66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7F549-864D-B382-0A78-A745862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9CBB6-D87F-55DE-C0CF-BA92F6CC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C85C0-7F80-07A0-CCC5-B0C045F6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97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7095-794B-274F-D207-0454C89A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45EA0-F12B-AE06-7FD3-53EBB4F5F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FFE79-28D1-B72B-7DDE-E1CD24C7B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F1F70-71A1-FBCB-178A-9415BA3E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4859B-00D5-9827-914E-AE74CCFE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50E3C-72D3-1A9C-83FA-7B4B6DC4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94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F849A-0960-CEB1-2A42-D603F5A1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5FE0D-E004-944A-FA8F-1C730DC2D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253FB-0207-CC4D-24C3-29FCBFA66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4A49C-742F-F0D1-17F8-CB8FEE3C8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569C-EFE3-4C75-4AB6-6F199562F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1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3A87C-A459-0F18-70BB-56645E92A71B}"/>
              </a:ext>
            </a:extLst>
          </p:cNvPr>
          <p:cNvSpPr/>
          <p:nvPr/>
        </p:nvSpPr>
        <p:spPr>
          <a:xfrm>
            <a:off x="786579" y="3451121"/>
            <a:ext cx="2920180" cy="953730"/>
          </a:xfrm>
          <a:prstGeom prst="round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5016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 Name</a:t>
            </a:r>
          </a:p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Syntax Squad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F7B63-4914-B432-AB94-622A1DD8AE48}"/>
              </a:ext>
            </a:extLst>
          </p:cNvPr>
          <p:cNvSpPr/>
          <p:nvPr/>
        </p:nvSpPr>
        <p:spPr>
          <a:xfrm>
            <a:off x="776749" y="4645739"/>
            <a:ext cx="2920180" cy="1214286"/>
          </a:xfrm>
          <a:prstGeom prst="round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5016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Theme</a:t>
            </a:r>
          </a:p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Artificial Intelligence and Machine Learning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3F3CC8-1DA8-1209-9386-0200AC6F0453}"/>
              </a:ext>
            </a:extLst>
          </p:cNvPr>
          <p:cNvSpPr/>
          <p:nvPr/>
        </p:nvSpPr>
        <p:spPr>
          <a:xfrm>
            <a:off x="7863348" y="4402398"/>
            <a:ext cx="2920180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Bismaya Jyoti Dalei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AD1F39-9E6C-666F-DF64-4BD840D44EA8}"/>
              </a:ext>
            </a:extLst>
          </p:cNvPr>
          <p:cNvSpPr/>
          <p:nvPr/>
        </p:nvSpPr>
        <p:spPr>
          <a:xfrm>
            <a:off x="7863348" y="4933342"/>
            <a:ext cx="2920180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Sumit Kumar </a:t>
            </a:r>
            <a:r>
              <a:rPr lang="en-IN" dirty="0" err="1">
                <a:solidFill>
                  <a:schemeClr val="tx1"/>
                </a:solidFill>
              </a:rPr>
              <a:t>Prusty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0F52B-49AC-CFC5-CE50-18519F253E38}"/>
              </a:ext>
            </a:extLst>
          </p:cNvPr>
          <p:cNvSpPr/>
          <p:nvPr/>
        </p:nvSpPr>
        <p:spPr>
          <a:xfrm>
            <a:off x="7868264" y="5439707"/>
            <a:ext cx="2920180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Anup Kumar Das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23312A-46CD-3C26-D74C-D6E5074E0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28" y="4342175"/>
            <a:ext cx="504058" cy="474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675DDD-13AB-FAEC-4408-A3DA99E6E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76" y="4868198"/>
            <a:ext cx="504058" cy="474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0293E5-53EB-C3F0-2E4E-842CB30DB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76" y="5385618"/>
            <a:ext cx="504058" cy="47440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3BEC15-6CAD-96B4-19EE-6703EB22A715}"/>
              </a:ext>
            </a:extLst>
          </p:cNvPr>
          <p:cNvSpPr/>
          <p:nvPr/>
        </p:nvSpPr>
        <p:spPr>
          <a:xfrm>
            <a:off x="10965425" y="4402398"/>
            <a:ext cx="624348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1st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CFED6D-DDB9-8C6D-1462-401A1590075D}"/>
              </a:ext>
            </a:extLst>
          </p:cNvPr>
          <p:cNvSpPr/>
          <p:nvPr/>
        </p:nvSpPr>
        <p:spPr>
          <a:xfrm>
            <a:off x="10965425" y="4933342"/>
            <a:ext cx="624348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A7E817-E7D6-B8B4-780D-48A09ED32816}"/>
              </a:ext>
            </a:extLst>
          </p:cNvPr>
          <p:cNvSpPr/>
          <p:nvPr/>
        </p:nvSpPr>
        <p:spPr>
          <a:xfrm>
            <a:off x="10965425" y="5459363"/>
            <a:ext cx="624348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DA993-0C5A-5441-7430-1CF9BCFF60F8}"/>
              </a:ext>
            </a:extLst>
          </p:cNvPr>
          <p:cNvSpPr txBox="1"/>
          <p:nvPr/>
        </p:nvSpPr>
        <p:spPr>
          <a:xfrm>
            <a:off x="7578222" y="4199780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8D9FA-FBA5-CCF0-2849-F00E8A9B9FB0}"/>
              </a:ext>
            </a:extLst>
          </p:cNvPr>
          <p:cNvSpPr txBox="1"/>
          <p:nvPr/>
        </p:nvSpPr>
        <p:spPr>
          <a:xfrm>
            <a:off x="7592973" y="4725808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D057E-CA81-B850-4818-3F1DB9875B64}"/>
              </a:ext>
            </a:extLst>
          </p:cNvPr>
          <p:cNvSpPr txBox="1"/>
          <p:nvPr/>
        </p:nvSpPr>
        <p:spPr>
          <a:xfrm>
            <a:off x="7602806" y="5237081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006D25-38E8-1FFA-C4FA-D57449EF37CC}"/>
              </a:ext>
            </a:extLst>
          </p:cNvPr>
          <p:cNvSpPr txBox="1"/>
          <p:nvPr/>
        </p:nvSpPr>
        <p:spPr>
          <a:xfrm>
            <a:off x="10655713" y="4194157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C82A40-6A66-19D9-3CE7-5EF6B95834F9}"/>
              </a:ext>
            </a:extLst>
          </p:cNvPr>
          <p:cNvSpPr txBox="1"/>
          <p:nvPr/>
        </p:nvSpPr>
        <p:spPr>
          <a:xfrm>
            <a:off x="10655224" y="4720184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BC0441-4B94-AE0B-D901-428223EA988D}"/>
              </a:ext>
            </a:extLst>
          </p:cNvPr>
          <p:cNvSpPr txBox="1"/>
          <p:nvPr/>
        </p:nvSpPr>
        <p:spPr>
          <a:xfrm>
            <a:off x="10670953" y="5253337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490F8-F8EA-B1FA-DC0A-D9C47F015EA4}"/>
              </a:ext>
            </a:extLst>
          </p:cNvPr>
          <p:cNvSpPr txBox="1"/>
          <p:nvPr/>
        </p:nvSpPr>
        <p:spPr>
          <a:xfrm>
            <a:off x="7448940" y="3909726"/>
            <a:ext cx="2920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latin typeface="Poppins" panose="00000500000000000000" pitchFamily="2" charset="0"/>
                <a:cs typeface="Poppins" panose="00000500000000000000" pitchFamily="2" charset="0"/>
              </a:rPr>
              <a:t>Team Member’s Details</a:t>
            </a:r>
          </a:p>
        </p:txBody>
      </p:sp>
    </p:spTree>
    <p:extLst>
      <p:ext uri="{BB962C8B-B14F-4D97-AF65-F5344CB8AC3E}">
        <p14:creationId xmlns:p14="http://schemas.microsoft.com/office/powerpoint/2010/main" val="419241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979FA9-5C12-E5FD-0EB6-410D5EA5CD74}"/>
              </a:ext>
            </a:extLst>
          </p:cNvPr>
          <p:cNvSpPr txBox="1"/>
          <p:nvPr/>
        </p:nvSpPr>
        <p:spPr>
          <a:xfrm>
            <a:off x="4050892" y="769063"/>
            <a:ext cx="5043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anrope" pitchFamily="2" charset="0"/>
              </a:rPr>
              <a:t>PROPOSED SOLUTION</a:t>
            </a:r>
            <a:endParaRPr lang="en-IN" sz="4000" b="1" dirty="0">
              <a:latin typeface="Manrope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30215-C518-0F96-AB59-52F407B20E26}"/>
              </a:ext>
            </a:extLst>
          </p:cNvPr>
          <p:cNvSpPr txBox="1"/>
          <p:nvPr/>
        </p:nvSpPr>
        <p:spPr>
          <a:xfrm>
            <a:off x="530938" y="1911809"/>
            <a:ext cx="1001765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“Reducing the gap between mental health issues and accessible technology support"</a:t>
            </a:r>
            <a:endParaRPr lang="en-IN" b="1" dirty="0">
              <a:effectLst/>
              <a:latin typeface="Manrope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>
                <a:effectLst/>
                <a:latin typeface="Manrope" pitchFamily="2" charset="0"/>
                <a:ea typeface="Times New Roman" panose="02020603050405020304" pitchFamily="18" charset="0"/>
              </a:rPr>
              <a:t>AI-Powered Emotion Detection:</a:t>
            </a:r>
          </a:p>
          <a:p>
            <a:pPr>
              <a:lnSpc>
                <a:spcPct val="150000"/>
              </a:lnSpc>
            </a:pPr>
            <a:r>
              <a:rPr lang="en-IN" b="1" dirty="0">
                <a:effectLst/>
                <a:latin typeface="Manrope" pitchFamily="2" charset="0"/>
                <a:ea typeface="Times New Roman" panose="02020603050405020304" pitchFamily="18" charset="0"/>
              </a:rPr>
              <a:t>         </a:t>
            </a:r>
            <a:r>
              <a:rPr lang="en-IN" dirty="0">
                <a:effectLst/>
                <a:latin typeface="Manrope" pitchFamily="2" charset="0"/>
                <a:ea typeface="Times New Roman" panose="02020603050405020304" pitchFamily="18" charset="0"/>
              </a:rPr>
              <a:t>Using NLP &amp; sentiment analysis to detect users’ mood from text and voice inputs.</a:t>
            </a:r>
            <a:endParaRPr lang="en-IN" b="1" dirty="0">
              <a:effectLst/>
              <a:latin typeface="Manrope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>
                <a:latin typeface="Manrope" pitchFamily="2" charset="0"/>
                <a:ea typeface="Times New Roman" panose="02020603050405020304" pitchFamily="18" charset="0"/>
              </a:rPr>
              <a:t>Benefits</a:t>
            </a:r>
            <a:r>
              <a:rPr lang="en-IN" b="1" dirty="0">
                <a:effectLst/>
                <a:latin typeface="Manrope" pitchFamily="2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Manrope" pitchFamily="2" charset="0"/>
                <a:ea typeface="Times New Roman" panose="02020603050405020304" pitchFamily="18" charset="0"/>
              </a:rPr>
              <a:t>         </a:t>
            </a:r>
            <a:r>
              <a:rPr lang="en-IN" dirty="0">
                <a:latin typeface="Manrope" pitchFamily="2" charset="0"/>
                <a:ea typeface="Times New Roman" panose="02020603050405020304" pitchFamily="18" charset="0"/>
              </a:rPr>
              <a:t>AI-driven instant stress relief with privacy-first mental health assistance.</a:t>
            </a:r>
            <a:endParaRPr lang="en-IN" dirty="0">
              <a:effectLst/>
              <a:latin typeface="Manrope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b="1" dirty="0">
                <a:latin typeface="Manrope" pitchFamily="2" charset="0"/>
                <a:ea typeface="Times New Roman" panose="02020603050405020304" pitchFamily="18" charset="0"/>
              </a:rPr>
              <a:t>Smart Crisis Detection</a:t>
            </a:r>
            <a:r>
              <a:rPr lang="en-US" b="1" dirty="0">
                <a:effectLst/>
                <a:latin typeface="Manrope" pitchFamily="2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anrope" pitchFamily="2" charset="0"/>
                <a:ea typeface="Times New Roman" panose="02020603050405020304" pitchFamily="18" charset="0"/>
              </a:rPr>
              <a:t>        </a:t>
            </a:r>
            <a:r>
              <a:rPr lang="en-US" b="1" dirty="0">
                <a:effectLst/>
                <a:latin typeface="Manrope" pitchFamily="2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Manrope" pitchFamily="2" charset="0"/>
                <a:ea typeface="Times New Roman" panose="02020603050405020304" pitchFamily="18" charset="0"/>
              </a:rPr>
              <a:t>The </a:t>
            </a:r>
            <a:r>
              <a:rPr lang="en-US">
                <a:latin typeface="Manrope" pitchFamily="2" charset="0"/>
                <a:ea typeface="Times New Roman" panose="02020603050405020304" pitchFamily="18" charset="0"/>
              </a:rPr>
              <a:t>AI</a:t>
            </a:r>
            <a:r>
              <a:rPr lang="en-US">
                <a:effectLst/>
                <a:latin typeface="Manrope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Manrope" pitchFamily="2" charset="0"/>
                <a:ea typeface="Times New Roman" panose="02020603050405020304" pitchFamily="18" charset="0"/>
              </a:rPr>
              <a:t>health assistance can connect users to the professionals during extreme emotional distress.</a:t>
            </a:r>
            <a:endParaRPr lang="en-IN" dirty="0">
              <a:effectLst/>
              <a:latin typeface="Manrope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0F3AA-FD93-C102-96FF-89D0631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51BCD-40DD-D55A-6C11-6211844C6684}"/>
              </a:ext>
            </a:extLst>
          </p:cNvPr>
          <p:cNvSpPr txBox="1"/>
          <p:nvPr/>
        </p:nvSpPr>
        <p:spPr>
          <a:xfrm>
            <a:off x="648927" y="1467196"/>
            <a:ext cx="1086351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b="1" dirty="0"/>
              <a:t>Tech Stack: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         </a:t>
            </a:r>
            <a:r>
              <a:rPr lang="en-US" dirty="0"/>
              <a:t>Frontend(</a:t>
            </a:r>
            <a:r>
              <a:rPr lang="en-US" dirty="0" err="1"/>
              <a:t>Streamlit</a:t>
            </a:r>
            <a:r>
              <a:rPr lang="en-US" dirty="0"/>
              <a:t>), Backend(Python), AI Model (FLAN-T5), Sentiment Analysis(HF Transformers Pipeline),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b="1" dirty="0"/>
              <a:t>Implementation Process: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         </a:t>
            </a:r>
            <a:r>
              <a:rPr lang="en-US" dirty="0"/>
              <a:t>Environment setup -&gt; Implementation of sentiment analysis -&gt; building chatbot logic and frontend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b="1" dirty="0"/>
              <a:t>Visual Representation: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 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nrope" pitchFamily="2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07AF0-3D23-2BA6-6F47-3A21A8F664A5}"/>
              </a:ext>
            </a:extLst>
          </p:cNvPr>
          <p:cNvSpPr txBox="1"/>
          <p:nvPr/>
        </p:nvSpPr>
        <p:spPr>
          <a:xfrm>
            <a:off x="3873912" y="7493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anrope" pitchFamily="2" charset="0"/>
              </a:rPr>
              <a:t>TECHNICAL APPROACH</a:t>
            </a:r>
            <a:endParaRPr lang="en-IN" sz="4000" b="1" dirty="0">
              <a:latin typeface="Manrop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18F08-9A09-A801-3049-93E64114A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9382" r="26701" b="6171"/>
          <a:stretch/>
        </p:blipFill>
        <p:spPr>
          <a:xfrm>
            <a:off x="3518738" y="3218157"/>
            <a:ext cx="3403174" cy="2890444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DDA56-5EB7-9C7C-4C83-E0D611B7C001}"/>
              </a:ext>
            </a:extLst>
          </p:cNvPr>
          <p:cNvSpPr txBox="1"/>
          <p:nvPr/>
        </p:nvSpPr>
        <p:spPr>
          <a:xfrm>
            <a:off x="1940989" y="3566238"/>
            <a:ext cx="681597" cy="2542363"/>
          </a:xfrm>
          <a:prstGeom prst="rect">
            <a:avLst/>
          </a:prstGeom>
          <a:solidFill>
            <a:srgbClr val="E2CAFD"/>
          </a:solidFill>
          <a:ln>
            <a:solidFill>
              <a:srgbClr val="50166A"/>
            </a:solidFill>
          </a:ln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69643-2A5B-8090-46C4-BC725E4958B6}"/>
              </a:ext>
            </a:extLst>
          </p:cNvPr>
          <p:cNvSpPr txBox="1"/>
          <p:nvPr/>
        </p:nvSpPr>
        <p:spPr>
          <a:xfrm>
            <a:off x="7088957" y="3306451"/>
            <a:ext cx="433132" cy="2406192"/>
          </a:xfrm>
          <a:prstGeom prst="rect">
            <a:avLst/>
          </a:prstGeom>
          <a:solidFill>
            <a:srgbClr val="E2CAFD"/>
          </a:solidFill>
          <a:ln>
            <a:solidFill>
              <a:srgbClr val="50166A"/>
            </a:solidFill>
          </a:ln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D71F6-8622-EC80-88A1-6BCFE138008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622586" y="4837419"/>
            <a:ext cx="896152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01AB98-C87C-5562-ED58-67E25CF8D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522089" y="4617799"/>
            <a:ext cx="4687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7E14E3-E20C-D10A-D889-BD57A6881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>
          <a:xfrm>
            <a:off x="7990792" y="3126996"/>
            <a:ext cx="3769719" cy="29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27299-89DA-64FB-910F-06BA8263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12504-E764-E5F9-0609-1E335EBFEECD}"/>
              </a:ext>
            </a:extLst>
          </p:cNvPr>
          <p:cNvSpPr txBox="1"/>
          <p:nvPr/>
        </p:nvSpPr>
        <p:spPr>
          <a:xfrm>
            <a:off x="3873912" y="7493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anrope" pitchFamily="2" charset="0"/>
              </a:rPr>
              <a:t>FEASIBILITY &amp; VIABILITY</a:t>
            </a:r>
            <a:endParaRPr lang="en-IN" sz="4000" b="1" dirty="0">
              <a:latin typeface="Manrope" pitchFamily="2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70D8788-0665-44E4-8E16-8E5143377589}"/>
              </a:ext>
            </a:extLst>
          </p:cNvPr>
          <p:cNvSpPr txBox="1"/>
          <p:nvPr/>
        </p:nvSpPr>
        <p:spPr>
          <a:xfrm>
            <a:off x="633169" y="1881943"/>
            <a:ext cx="1106829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800" b="1" kern="100" dirty="0">
                <a:effectLst/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Feasibility: </a:t>
            </a:r>
          </a:p>
          <a:p>
            <a:pPr lvl="1" algn="just">
              <a:lnSpc>
                <a:spcPct val="150000"/>
              </a:lnSpc>
            </a:pP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pre-built models(From Hugging Face) and ready-to-use UI(using </a:t>
            </a:r>
            <a:r>
              <a:rPr lang="en-IN" kern="100" dirty="0" err="1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the solution can be implemented while reducing the development time.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800" b="1" kern="100" dirty="0">
                <a:effectLst/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lvl="1">
              <a:lnSpc>
                <a:spcPct val="150000"/>
              </a:lnSpc>
            </a:pP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Delays in responses, API rate limits, user engagement, limited personalization, AI misguidance etc.</a:t>
            </a:r>
            <a:endParaRPr lang="en-IN" kern="100" dirty="0">
              <a:effectLst/>
              <a:latin typeface="Manrope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800" b="1" kern="100" dirty="0">
                <a:effectLst/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Strategic Solutions:</a:t>
            </a:r>
          </a:p>
          <a:p>
            <a:pPr lvl="1" algn="just">
              <a:lnSpc>
                <a:spcPct val="150000"/>
              </a:lnSpc>
            </a:pP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Optimizing prompt length, voice based interactions, music based on user mood, storing histories of user interactions, daily check-in system, and to avoid misguidance by combining human verified mental health guidelines with AI insights, providing disclaimer and professional help suggestion.</a:t>
            </a:r>
            <a:endParaRPr lang="en-IN" kern="100" dirty="0">
              <a:effectLst/>
              <a:latin typeface="Manrope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nrope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3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251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Manrope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Aniket Subudhi</dc:creator>
  <cp:lastModifiedBy>Bismaya Jyoti Dalei</cp:lastModifiedBy>
  <cp:revision>26</cp:revision>
  <dcterms:created xsi:type="dcterms:W3CDTF">2025-02-12T17:45:41Z</dcterms:created>
  <dcterms:modified xsi:type="dcterms:W3CDTF">2025-02-14T08:30:58Z</dcterms:modified>
</cp:coreProperties>
</file>